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36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37.xml"/>
  <Override ContentType="application/vnd.openxmlformats-officedocument.presentationml.slide+xml" PartName="/ppt/slides/slide47.xml"/>
  <Override ContentType="application/vnd.openxmlformats-officedocument.presentationml.slide+xml" PartName="/ppt/slides/slide45.xml"/>
  <Override ContentType="application/vnd.openxmlformats-officedocument.presentationml.slide+xml" PartName="/ppt/slides/slide6.xml"/>
  <Override ContentType="application/vnd.openxmlformats-officedocument.presentationml.slide+xml" PartName="/ppt/slides/slide33.xml"/>
  <Override ContentType="application/vnd.openxmlformats-officedocument.presentationml.slide+xml" PartName="/ppt/slides/slide36.xml"/>
  <Override ContentType="application/vnd.openxmlformats-officedocument.presentationml.slide+xml" PartName="/ppt/slides/slide35.xml"/>
  <Override ContentType="application/vnd.openxmlformats-officedocument.presentationml.slide+xml" PartName="/ppt/slides/slide24.xml"/>
  <Override ContentType="application/vnd.openxmlformats-officedocument.presentationml.slide+xml" PartName="/ppt/slides/slide50.xml"/>
  <Override ContentType="application/vnd.openxmlformats-officedocument.presentationml.slide+xml" PartName="/ppt/slides/slide11.xml"/>
  <Override ContentType="application/vnd.openxmlformats-officedocument.presentationml.slide+xml" PartName="/ppt/slides/slide42.xml"/>
  <Override ContentType="application/vnd.openxmlformats-officedocument.presentationml.slide+xml" PartName="/ppt/slides/slide40.xml"/>
  <Override ContentType="application/vnd.openxmlformats-officedocument.presentationml.slide+xml" PartName="/ppt/slides/slide1.xml"/>
  <Override ContentType="application/vnd.openxmlformats-officedocument.presentationml.slide+xml" PartName="/ppt/slides/slide44.xml"/>
  <Override ContentType="application/vnd.openxmlformats-officedocument.presentationml.slide+xml" PartName="/ppt/slides/slide46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8.xml"/>
  <Override ContentType="application/vnd.openxmlformats-officedocument.presentationml.slide+xml" PartName="/ppt/slides/slide49.xml"/>
  <Override ContentType="application/vnd.openxmlformats-officedocument.presentationml.slide+xml" PartName="/ppt/slides/slide4.xml"/>
  <Override ContentType="application/vnd.openxmlformats-officedocument.presentationml.slide+xml" PartName="/ppt/slides/slide28.xml"/>
  <Override ContentType="application/vnd.openxmlformats-officedocument.presentationml.slide+xml" PartName="/ppt/slides/slide14.xml"/>
  <Override ContentType="application/vnd.openxmlformats-officedocument.presentationml.slide+xml" PartName="/ppt/slides/slide22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48.xml"/>
  <Override ContentType="application/vnd.openxmlformats-officedocument.presentationml.slide+xml" PartName="/ppt/slides/slide2.xml"/>
  <Override ContentType="application/vnd.openxmlformats-officedocument.presentationml.slide+xml" PartName="/ppt/slides/slide26.xml"/>
  <Override ContentType="application/vnd.openxmlformats-officedocument.presentationml.slide+xml" PartName="/ppt/slides/slide3.xml"/>
  <Override ContentType="application/vnd.openxmlformats-officedocument.presentationml.slide+xml" PartName="/ppt/slides/slide25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34.xml"/>
  <Override ContentType="application/vnd.openxmlformats-officedocument.presentationml.slide+xml" PartName="/ppt/slides/slide10.xml"/>
  <Override ContentType="application/vnd.openxmlformats-officedocument.presentationml.slide+xml" PartName="/ppt/slides/slide51.xml"/>
  <Override ContentType="application/vnd.openxmlformats-officedocument.presentationml.slide+xml" PartName="/ppt/slides/slide31.xml"/>
  <Override ContentType="application/vnd.openxmlformats-officedocument.presentationml.slide+xml" PartName="/ppt/slides/slide43.xml"/>
  <Override ContentType="application/vnd.openxmlformats-officedocument.presentationml.slide+xml" PartName="/ppt/slides/slide3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29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27.xml"/>
  <Override ContentType="application/vnd.openxmlformats-officedocument.presentationml.slide+xml" PartName="/ppt/slides/slide19.xml"/>
  <Override ContentType="application/vnd.openxmlformats-officedocument.presentationml.slide+xml" PartName="/ppt/slides/slide41.xml"/>
  <Override ContentType="application/vnd.openxmlformats-officedocument.presentationml.slide+xml" PartName="/ppt/slides/slide5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EE7A7E25-85C4-4B09-9236-5CBBBB4E1D79}">
  <a:tblStyle styleId="{EE7A7E25-85C4-4B09-9236-5CBBBB4E1D79}" styleName="Table_0">
    <a:wholeTbl>
      <a:tcStyle>
        <a:tcBdr>
          <a:left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19" Type="http://schemas.openxmlformats.org/officeDocument/2006/relationships/slide" Target="slides/slide14.xml"/><Relationship Id="rId36" Type="http://schemas.openxmlformats.org/officeDocument/2006/relationships/slide" Target="slides/slide31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12" Type="http://schemas.openxmlformats.org/officeDocument/2006/relationships/slide" Target="slides/slide7.xml"/><Relationship Id="rId31" Type="http://schemas.openxmlformats.org/officeDocument/2006/relationships/slide" Target="slides/slide26.xml"/><Relationship Id="rId13" Type="http://schemas.openxmlformats.org/officeDocument/2006/relationships/slide" Target="slides/slide8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56" Type="http://schemas.openxmlformats.org/officeDocument/2006/relationships/slide" Target="slides/slide51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29" Type="http://schemas.openxmlformats.org/officeDocument/2006/relationships/slide" Target="slides/slide24.xml"/><Relationship Id="rId49" Type="http://schemas.openxmlformats.org/officeDocument/2006/relationships/slide" Target="slides/slide4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" Type="http://schemas.openxmlformats.org/officeDocument/2006/relationships/presProps" Target="presProps.xml"/><Relationship Id="rId21" Type="http://schemas.openxmlformats.org/officeDocument/2006/relationships/slide" Target="slides/slide16.xml"/><Relationship Id="rId40" Type="http://schemas.openxmlformats.org/officeDocument/2006/relationships/slide" Target="slides/slide35.xml"/><Relationship Id="rId1" Type="http://schemas.openxmlformats.org/officeDocument/2006/relationships/theme" Target="theme/theme2.xml"/><Relationship Id="rId22" Type="http://schemas.openxmlformats.org/officeDocument/2006/relationships/slide" Target="slides/slide17.xml"/><Relationship Id="rId41" Type="http://schemas.openxmlformats.org/officeDocument/2006/relationships/slide" Target="slides/slide36.xml"/><Relationship Id="rId4" Type="http://schemas.openxmlformats.org/officeDocument/2006/relationships/slideMaster" Target="slideMasters/slideMaster1.xml"/><Relationship Id="rId23" Type="http://schemas.openxmlformats.org/officeDocument/2006/relationships/slide" Target="slides/slide18.xml"/><Relationship Id="rId42" Type="http://schemas.openxmlformats.org/officeDocument/2006/relationships/slide" Target="slides/slide37.xml"/><Relationship Id="rId3" Type="http://schemas.openxmlformats.org/officeDocument/2006/relationships/tableStyles" Target="tableStyles.xml"/><Relationship Id="rId24" Type="http://schemas.openxmlformats.org/officeDocument/2006/relationships/slide" Target="slides/slide19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png>
</file>

<file path=ppt/media/image3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9" name="Shape 3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6" name="Shape 3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8" name="Shape 3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4" name="Shape 3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5" name="Shape 3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1" name="Shape 3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7" name="Shape 3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3" name="Shape 4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9" name="Shape 4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Shape 26"/>
          <p:cNvGrpSpPr/>
          <p:nvPr/>
        </p:nvGrpSpPr>
        <p:grpSpPr>
          <a:xfrm flipH="1" rot="10800000">
            <a:off x="0" y="-534"/>
            <a:ext cx="9162288" cy="3086303"/>
            <a:chOff x="-7937" y="4255637"/>
            <a:chExt cx="9144000" cy="2606675"/>
          </a:xfrm>
        </p:grpSpPr>
        <p:sp>
          <p:nvSpPr>
            <p:cNvPr id="27" name="Shape 27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Shape 58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SzPct val="100000"/>
              <a:buNone/>
              <a:defRPr i="1" sz="2400"/>
            </a:lvl1pPr>
            <a:lvl2pPr algn="ctr">
              <a:spcBef>
                <a:spcPts val="0"/>
              </a:spcBef>
              <a:buNone/>
              <a:defRPr i="1"/>
            </a:lvl2pPr>
            <a:lvl3pPr algn="ctr">
              <a:spcBef>
                <a:spcPts val="0"/>
              </a:spcBef>
              <a:buNone/>
              <a:defRPr i="1"/>
            </a:lvl3pPr>
            <a:lvl4pPr algn="ctr">
              <a:spcBef>
                <a:spcPts val="0"/>
              </a:spcBef>
              <a:buSzPct val="100000"/>
              <a:buNone/>
              <a:defRPr i="1" sz="2400"/>
            </a:lvl4pPr>
            <a:lvl5pPr algn="ctr">
              <a:spcBef>
                <a:spcPts val="0"/>
              </a:spcBef>
              <a:buSzPct val="100000"/>
              <a:buNone/>
              <a:defRPr i="1" sz="2400"/>
            </a:lvl5pPr>
            <a:lvl6pPr algn="ctr">
              <a:spcBef>
                <a:spcPts val="0"/>
              </a:spcBef>
              <a:buSzPct val="100000"/>
              <a:buNone/>
              <a:defRPr i="1" sz="2400"/>
            </a:lvl6pPr>
            <a:lvl7pPr algn="ctr">
              <a:spcBef>
                <a:spcPts val="0"/>
              </a:spcBef>
              <a:buSzPct val="100000"/>
              <a:buNone/>
              <a:defRPr i="1" sz="2400"/>
            </a:lvl7pPr>
            <a:lvl8pPr algn="ctr">
              <a:spcBef>
                <a:spcPts val="0"/>
              </a:spcBef>
              <a:buSzPct val="100000"/>
              <a:buNone/>
              <a:defRPr i="1" sz="2400"/>
            </a:lvl8pPr>
            <a:lvl9pPr algn="ctr">
              <a:spcBef>
                <a:spcPts val="0"/>
              </a:spcBef>
              <a:buSzPct val="100000"/>
              <a:buNone/>
              <a:defRPr i="1" sz="24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5148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0" y="4082016"/>
            <a:ext cx="9162288" cy="1073168"/>
            <a:chOff x="-7937" y="4255637"/>
            <a:chExt cx="9144000" cy="2606675"/>
          </a:xfrm>
        </p:grpSpPr>
        <p:sp>
          <p:nvSpPr>
            <p:cNvPr id="75" name="Shape 75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Shape 10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i="1" sz="2400">
                <a:solidFill>
                  <a:schemeClr val="lt2"/>
                </a:solidFill>
              </a:defRPr>
            </a:lvl1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0" y="0"/>
            <a:ext cx="9159875" cy="5148512"/>
            <a:chOff x="0" y="0"/>
            <a:chExt cx="5770" cy="4324"/>
          </a:xfrm>
        </p:grpSpPr>
        <p:sp>
          <p:nvSpPr>
            <p:cNvPr id="6" name="Shape 6"/>
            <p:cNvSpPr/>
            <p:nvPr/>
          </p:nvSpPr>
          <p:spPr>
            <a:xfrm>
              <a:off x="69" y="91"/>
              <a:ext cx="5700" cy="41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" name="Shape 7"/>
            <p:cNvSpPr/>
            <p:nvPr/>
          </p:nvSpPr>
          <p:spPr>
            <a:xfrm>
              <a:off x="0" y="0"/>
              <a:ext cx="5760" cy="4324"/>
            </a:xfrm>
            <a:custGeom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" name="Shape 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9" name="Shape 9"/>
            <p:cNvSpPr/>
            <p:nvPr/>
          </p:nvSpPr>
          <p:spPr>
            <a:xfrm>
              <a:off x="5470525" y="609600"/>
              <a:ext cx="654050" cy="314325"/>
            </a:xfrm>
            <a:custGeom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5959475" y="717550"/>
              <a:ext cx="225425" cy="95250"/>
            </a:xfrm>
            <a:custGeom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4775200" y="2952750"/>
              <a:ext cx="60325" cy="15875"/>
            </a:xfrm>
            <a:custGeom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6705600" y="622300"/>
              <a:ext cx="1600200" cy="771525"/>
            </a:xfrm>
            <a:custGeom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6604000" y="2200275"/>
              <a:ext cx="200025" cy="15875"/>
            </a:xfrm>
            <a:custGeom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6530975" y="2206625"/>
              <a:ext cx="228600" cy="53975"/>
            </a:xfrm>
            <a:custGeom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6200775" y="2482850"/>
              <a:ext cx="444500" cy="66675"/>
            </a:xfrm>
            <a:custGeom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6610350" y="2260600"/>
              <a:ext cx="107950" cy="19050"/>
            </a:xfrm>
            <a:custGeom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6880225" y="2025650"/>
              <a:ext cx="180975" cy="95250"/>
            </a:xfrm>
            <a:custGeom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581775" y="1924050"/>
              <a:ext cx="533400" cy="104775"/>
            </a:xfrm>
            <a:custGeom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6661150" y="1730375"/>
              <a:ext cx="815975" cy="257175"/>
            </a:xfrm>
            <a:custGeom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3733800" y="3667125"/>
              <a:ext cx="139700" cy="31750"/>
            </a:xfrm>
            <a:custGeom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3175" y="812800"/>
              <a:ext cx="6886575" cy="3584575"/>
            </a:xfrm>
            <a:custGeom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Shape 2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Georgia"/>
              <a:defRPr sz="3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3" Type="http://schemas.openxmlformats.org/officeDocument/2006/relationships/image" Target="../media/image30.png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8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6.png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8.png"/></Relationships>
</file>

<file path=ppt/slides/_rels/slide2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6.jpg"/></Relationships>
</file>

<file path=ppt/slides/_rels/slide2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0.png"/></Relationships>
</file>

<file path=ppt/slides/_rels/slide3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Relationship Id="rId3" Type="http://schemas.openxmlformats.org/officeDocument/2006/relationships/image" Target="../media/image27.jpg"/></Relationships>
</file>

<file path=ppt/slides/_rels/slide3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5.png"/></Relationships>
</file>

<file path=ppt/slides/_rels/slide3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1.png"/></Relationships>
</file>

<file path=ppt/slides/_rels/slide3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2.png"/></Relationships>
</file>

<file path=ppt/slides/_rels/slide3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3.png"/></Relationships>
</file>

<file path=ppt/slides/_rels/slide4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3.png"/></Relationships>
</file>

<file path=ppt/slides/_rels/slide4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4.png"/></Relationships>
</file>

<file path=ppt/slides/_rels/slide5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png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7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DeepskyLog 5.0</a:t>
            </a:r>
          </a:p>
        </p:txBody>
      </p:sp>
      <p:sp>
        <p:nvSpPr>
          <p:cNvPr id="112" name="Shape 11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What to expect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95850"/>
            <a:ext cx="3443002" cy="114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100" y="0"/>
            <a:ext cx="4627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100" y="0"/>
            <a:ext cx="4627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100" y="0"/>
            <a:ext cx="4627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100" y="0"/>
            <a:ext cx="4627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External libraries</a:t>
            </a:r>
          </a:p>
        </p:txBody>
      </p:sp>
      <p:graphicFrame>
        <p:nvGraphicFramePr>
          <p:cNvPr id="209" name="Shape 209"/>
          <p:cNvGraphicFramePr/>
          <p:nvPr/>
        </p:nvGraphicFramePr>
        <p:xfrm>
          <a:off x="919650" y="129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{EE7A7E25-85C4-4B09-9236-5CBBBB4E1D79}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jQuery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1.11.2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jQuery-ui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1.11.4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Bootstrap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3.3.2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bootstrap-tour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0.10.1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tablesorter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2.18.4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lightbox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2.7.1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rtl="0"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Highcharts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rtl="0"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4.0.4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DeepskyLog Stars</a:t>
            </a:r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Gamification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Automatic message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 and comets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Descriptions and drawings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Layout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Bootstrap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Responsive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Easy to use framework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TableSorter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Sorting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Sorting on multiple columns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Movable columns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Use real emailaddress</a:t>
            </a:r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Send message to real email address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Database access</a:t>
            </a:r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Old mysql methods: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deprecated since php 5.5.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no longer developed since 2006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Migration to PDO_mysql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Picture of observers</a:t>
            </a:r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 detail of observation.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 messages.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3975"/>
            <a:ext cx="9143999" cy="304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4637"/>
            <a:ext cx="9143999" cy="304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152"/>
            <a:ext cx="9144000" cy="4989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79" name="Shape 2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00" y="1162700"/>
            <a:ext cx="3980800" cy="398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Shape 2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200" y="1162700"/>
            <a:ext cx="3980800" cy="39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entry page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No longer an overwhelming list of observations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Easy to use icons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Welcome text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Still work in progress</a:t>
            </a:r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93" name="Shape 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Add locations</a:t>
            </a:r>
          </a:p>
        </p:txBody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Google maps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All your locations are shown on the map.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Update script to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fix wrong locations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fix wrong timezones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elevation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Don’t show longitude / latitude anymore.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Show weather predictions.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Shape 3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Shape 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Shape 3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Status deepskylog.se</a:t>
            </a:r>
          </a:p>
        </p:txBody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Person who would help with translation does not respond.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Contact person in Sweden will try to find someone else from the SAAF.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Most persons in Sweden speak English very well.</a:t>
            </a:r>
          </a:p>
        </p:txBody>
      </p:sp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Questions</a:t>
            </a:r>
          </a:p>
        </p:txBody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Database &gt; 5 gigabyte, mostly in logging table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325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TODO</a:t>
            </a:r>
          </a:p>
        </p:txBody>
      </p:sp>
      <p:sp>
        <p:nvSpPr>
          <p:cNvPr id="339" name="Shape 33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Simplify tables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Only show most interesting columns.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Finish new entry page.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Test, test, test!</a:t>
            </a:r>
          </a:p>
        </p:txBody>
      </p:sp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TC</a:t>
            </a:r>
          </a:p>
        </p:txBody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DeepskyLog is seen by a lot of users as an interface to a database. Should be an easy to use user interface: how?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Downscale start-display of DeepskyLog. Only show relevant information.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Improve quality of data / queries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Filter observations by word count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Shortcuts to frequently used queries</a:t>
            </a:r>
          </a:p>
        </p:txBody>
      </p:sp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TC</a:t>
            </a:r>
          </a:p>
        </p:txBody>
      </p:sp>
      <p:sp>
        <p:nvSpPr>
          <p:cNvPr id="351" name="Shape 35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Project to translate DeepskyLog in more languages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Ask current observers to find people to help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Speak to new users / observers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Create short movies for ‘how-to-use DeepskyLog’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Rewrite help section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Survey of users before new release: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What do we want in a new release?</a:t>
            </a:r>
          </a:p>
        </p:txBody>
      </p:sp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TC</a:t>
            </a:r>
          </a:p>
        </p:txBody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Change Main Menu: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Object data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My 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Settings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Help &amp; Startup</a:t>
            </a:r>
          </a:p>
        </p:txBody>
      </p:sp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64" name="Shape 3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50" y="0"/>
            <a:ext cx="902070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SR</a:t>
            </a:r>
          </a:p>
        </p:txBody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Use black background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List of small corrections / improvements</a:t>
            </a:r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76" name="Shape 37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Let observers grade their own observations: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Class C: Registration of observation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Class B: Good observation, but not perfect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Class A: Top observation, a lot of time and attention went into the observation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Multiple languages for one observations, certainly for Class A observations.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82" name="Shape 382"/>
          <p:cNvSpPr txBox="1"/>
          <p:nvPr>
            <p:ph idx="1" type="body"/>
          </p:nvPr>
        </p:nvSpPr>
        <p:spPr>
          <a:xfrm>
            <a:off x="457200" y="10691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User interface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Tablet friendly: Should be OK in 5.0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Possibility to have shorter column names: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constellations (UMa, ...), type (GX, OC, ...)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Magnification without name of eyepiece.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Different version for beginners and experts.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Better help function.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Tonight’s best function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UNDO button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to list should be on the left.</a:t>
            </a:r>
          </a:p>
        </p:txBody>
      </p:sp>
    </p:spTree>
  </p:cSld>
  <p:clrMapOvr>
    <a:masterClrMapping/>
  </p:clrMapOvr>
  <p:transition spd="slow">
    <p:cut/>
  </p:transition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88" name="Shape 38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Additional information for objects: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Visibility // Interstellarum Deepsky Atlas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Can we use this data?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Description from reputable observer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More catalogs: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Calabash nebula?</a:t>
            </a:r>
          </a:p>
          <a:p>
            <a:pPr indent="-381000" lvl="2" marL="137160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Star catalogs?</a:t>
            </a:r>
          </a:p>
        </p:txBody>
      </p:sp>
    </p:spTree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94" name="Shape 39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Better filters for 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Using grades: Class A, B, C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SQM / NELM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Location: List is too long…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Instrument: List is too long, no uniform data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‘AND’ to object type</a:t>
            </a:r>
          </a:p>
          <a:p>
            <a:pPr indent="-381000" lvl="2" marL="137160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Open clusters AND globular clusters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400" name="Shape 400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Observation sheet per object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1 page to find the object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1 page to observe: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Object information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Remarks (by the observer)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DDS image (inverted / not inverted)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Eyepiece / telescope view:</a:t>
            </a:r>
          </a:p>
          <a:p>
            <a:pPr indent="-342900" lvl="3" marL="1828800" rtl="0">
              <a:spcBef>
                <a:spcPts val="0"/>
              </a:spcBef>
              <a:buClr>
                <a:schemeClr val="dk2"/>
              </a:buClr>
              <a:buSzPct val="60000"/>
              <a:buFont typeface="Arial"/>
              <a:buChar char="●"/>
            </a:pPr>
            <a:r>
              <a:rPr lang="nl"/>
              <a:t>Newtonian</a:t>
            </a:r>
          </a:p>
          <a:p>
            <a:pPr indent="-342900" lvl="3" marL="1828800" rtl="0">
              <a:spcBef>
                <a:spcPts val="0"/>
              </a:spcBef>
              <a:buClr>
                <a:schemeClr val="dk2"/>
              </a:buClr>
              <a:buSzPct val="60000"/>
              <a:buFont typeface="Arial"/>
              <a:buChar char="●"/>
            </a:pPr>
            <a:r>
              <a:rPr lang="nl"/>
              <a:t>Refractor</a:t>
            </a:r>
          </a:p>
          <a:p>
            <a:pPr indent="-342900" lvl="3" marL="1828800" rtl="0">
              <a:spcBef>
                <a:spcPts val="0"/>
              </a:spcBef>
              <a:buClr>
                <a:schemeClr val="dk2"/>
              </a:buClr>
              <a:buSzPct val="60000"/>
              <a:buFont typeface="Arial"/>
              <a:buChar char="●"/>
            </a:pPr>
            <a:r>
              <a:rPr lang="nl"/>
              <a:t>SCT</a:t>
            </a:r>
          </a:p>
        </p:txBody>
      </p:sp>
    </p:spTree>
  </p:cSld>
  <p:clrMapOvr>
    <a:masterClrMapping/>
  </p:clrMapOvr>
  <p:transition spd="slow">
    <p:cut/>
  </p:transition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406" name="Shape 40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Rework lists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Moderate public lists?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New objects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source of new object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Descriptions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Observation should not start with ‘Structure / resolved / …‘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sketched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